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7" r:id="rId5"/>
    <p:sldId id="267" r:id="rId6"/>
    <p:sldId id="260" r:id="rId7"/>
    <p:sldId id="261" r:id="rId8"/>
    <p:sldId id="262" r:id="rId9"/>
    <p:sldId id="25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ECD3-95C0-4667-B82E-6C19A5FD8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4C653-01B4-4D76-AB14-D01453741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B59DA-F019-490E-9791-7EBB65A3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88240-9693-4C06-9F93-6F648BBF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1814D-61E0-4ED3-BE43-7D844E61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3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A879-1A83-429B-8302-1F8BCF51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6EC3C-6E68-4D2C-BB4A-273B7EFC0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8F81-468F-4E2A-882C-D1F97FE2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ADEA9-C88E-4399-8AD6-8D3F7F76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5BEF2-D38F-4641-9991-311140B3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270B1-A6BE-485E-928E-3FE12CB24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B02A5-9BF1-4059-8D58-15DF80341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60D74-51B1-4266-92EC-7F35F85E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793F7-7A89-4489-B6D0-C47A54A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BB082-61BD-4F95-AB94-ED13D24E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7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59F0-64D4-4D09-A531-ECCB1881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9E448-A46A-41CF-9373-6245F4214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FEB23-F663-496C-8187-20B80CCE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B398A-3027-4046-BBAB-8643A286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2092E-9F1E-4F28-97B3-51C2E26E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2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6832-A27B-49E8-89FB-0ABB49CC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8D5DA-6D0F-4DE0-B8F9-236B9804A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07FE2-F9D8-49FF-ABF4-F2CCA6B7E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2D14E-1A8D-4230-9F74-9F470532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32FB-2160-4389-9D1D-784C020A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1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280F-A00C-4C17-8E92-2AEC9CEF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30D9-F75B-4B7B-BCCA-CD61AF9B7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44997-62BE-4FA5-8802-EEC40E865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5C7C4-CBF4-4E66-8EB2-F40DF689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8423-DAEF-48FF-9DAB-3E9A36C9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0C57C-1AF9-4FF4-B56B-8300856B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EEE9-8D3D-47F3-BD8A-1116341B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F26D2-18A5-4CD8-AB4C-0F4E177F8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6360D-D7DB-4C82-9A75-0C124018A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A7493-4E72-4D37-8EA3-0CC8E1E86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2FC2E-5A61-466B-A177-7666FB762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B6B673-1D76-4658-B434-3C96FBA6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2D362-A056-4433-85D8-A1121EDE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73A97-4BF0-4081-A049-31E59452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6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A1DF-87DE-4617-AD59-00F1BA9C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A0C9A-7822-42E9-B8D9-BDB191FF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EFE18-7867-48AE-8D1B-CD397130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77365-A3F4-4936-B249-1BA6EBD7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127EE-BA45-429A-9DE3-6BF94197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0FA7A-6F82-4C56-91C7-75081A7B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3F932-D6BF-4E6F-92A1-35E37395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9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5176-0BA0-4076-AFBE-2686CD40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67DF3-ABCB-47BF-864B-69F8244F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751C1-8C63-493C-B7B3-3C283D3C0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499A2-BCC8-4C08-94D9-32C8CA92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D8C9E-1D56-46E0-B2D5-8FC72A20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7FC77-0845-4138-A534-C9DB96C3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C4AF-2696-42B7-8E26-451452E7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644FB-9AB0-447C-B93F-D626F0319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163A2-FE5F-437A-8D5C-BCD0ED4C1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96AF6-91F6-469B-ADCD-4D906BB7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69335-E4E3-4A4A-A864-361BF198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E37CA-76BE-4DAE-9B12-B798E569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0DFD9-4AED-4B8B-B787-CCF86261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4E099-C72D-4E2F-8054-4DC4A1CBE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F5F0-D690-4CAE-A2F2-FEF0A45F7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A952-BD0D-4CDD-90E3-82B12EFA00F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BA204-CF9A-494C-B6E6-D4925DE90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0B1F3-65FD-45B0-B690-65C6FB60A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5CD8-3A13-4F38-955B-2027C6A3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8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A32CA-2E66-4BC0-B7FF-1BFD8F7B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Getting a Good Start in a SYSCO Race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Michael Morrissey, Merit 25 Fleet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809A2A5-28CB-4606-97F3-4891D4459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3"/>
          <a:stretch/>
        </p:blipFill>
        <p:spPr>
          <a:xfrm>
            <a:off x="2117446" y="1825625"/>
            <a:ext cx="7845704" cy="30511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1E53ED-EE62-4DFA-BCAA-248A944C388E}"/>
              </a:ext>
            </a:extLst>
          </p:cNvPr>
          <p:cNvSpPr txBox="1"/>
          <p:nvPr/>
        </p:nvSpPr>
        <p:spPr>
          <a:xfrm>
            <a:off x="1447800" y="5295900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place on the race course that guarantees boats will come together.</a:t>
            </a:r>
          </a:p>
          <a:p>
            <a:r>
              <a:rPr lang="en-US" sz="2400" dirty="0"/>
              <a:t>Can be terrifying for newcomers but will test your skill as a racer and should be fun </a:t>
            </a:r>
            <a:r>
              <a:rPr lang="en-US" sz="2400"/>
              <a:t>if you know what to look for.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21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A9484B-88A5-427B-A78F-5270B0CA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Rules at the Start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0B1C2-705D-4AE3-9ED2-03E25D96B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Rule 11  - ON THE SAME TACK, OVERLAPPED When boats are on the same tack and overlapped, a windward boat shall keep clear of a leeward boat.</a:t>
            </a:r>
          </a:p>
          <a:p>
            <a:r>
              <a:rPr lang="en-US" sz="2400" dirty="0"/>
              <a:t>Rule 15 - ACQUIRING RIGHT OF WAY When a boat acquires right of way, she shall initially give the other boat room to keep clear, unless she acquires right of way because of the other boat’s actions.</a:t>
            </a:r>
          </a:p>
          <a:p>
            <a:r>
              <a:rPr lang="en-US" sz="2400" dirty="0"/>
              <a:t>OCSA Rules</a:t>
            </a:r>
          </a:p>
          <a:p>
            <a:r>
              <a:rPr lang="en-US" sz="2400" dirty="0"/>
              <a:t>11.6 A boat that has not started (</a:t>
            </a:r>
            <a:r>
              <a:rPr lang="en-US" sz="2400" dirty="0" err="1"/>
              <a:t>e</a:t>
            </a:r>
            <a:r>
              <a:rPr lang="en-US" sz="2400" err="1"/>
              <a:t>.</a:t>
            </a:r>
            <a:r>
              <a:rPr lang="en-US" sz="2400"/>
              <a:t>g., </a:t>
            </a:r>
            <a:r>
              <a:rPr lang="en-US" sz="2400" dirty="0"/>
              <a:t>over early) may use propulsion without penalty as long as the boat that does not start for at least 4 minutes after discontinuing propulsion.</a:t>
            </a:r>
          </a:p>
          <a:p>
            <a:r>
              <a:rPr lang="en-US" sz="2400" dirty="0"/>
              <a:t>11.7 A boat that makes contact with the Race Committee vessel will be scored a DSQ without a hearing.</a:t>
            </a:r>
          </a:p>
        </p:txBody>
      </p:sp>
    </p:spTree>
    <p:extLst>
      <p:ext uri="{BB962C8B-B14F-4D97-AF65-F5344CB8AC3E}">
        <p14:creationId xmlns:p14="http://schemas.microsoft.com/office/powerpoint/2010/main" val="206356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272-4EB3-ECD5-DB06-0D0D78EF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Preparation for a good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EA4F-6961-5656-49E2-A7AA09DC6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the conditions – wind and current</a:t>
            </a:r>
          </a:p>
          <a:p>
            <a:r>
              <a:rPr lang="en-US" dirty="0"/>
              <a:t>Give your crew assignments</a:t>
            </a:r>
          </a:p>
          <a:p>
            <a:r>
              <a:rPr lang="en-US" dirty="0"/>
              <a:t>Know the favored end of the line</a:t>
            </a:r>
          </a:p>
          <a:p>
            <a:r>
              <a:rPr lang="en-US" dirty="0"/>
              <a:t>Have a general strategy of how you want to sail the first leg</a:t>
            </a:r>
          </a:p>
          <a:p>
            <a:r>
              <a:rPr lang="en-US" dirty="0"/>
              <a:t>Be there</a:t>
            </a:r>
          </a:p>
          <a:p>
            <a:r>
              <a:rPr lang="en-US" dirty="0"/>
              <a:t>Sail fast, clear air and headed in the right direction</a:t>
            </a:r>
          </a:p>
          <a:p>
            <a:r>
              <a:rPr lang="en-US" dirty="0"/>
              <a:t>Be ready to adjust after a poor start</a:t>
            </a:r>
          </a:p>
          <a:p>
            <a:r>
              <a:rPr lang="en-US" dirty="0"/>
              <a:t>Know the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1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B56B-352A-4B99-BF93-53701DCF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Give each of your crew a responsibility</a:t>
            </a:r>
            <a:br>
              <a:rPr lang="en-US" b="1" dirty="0"/>
            </a:br>
            <a:r>
              <a:rPr lang="en-US" b="1" dirty="0"/>
              <a:t>for the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80231-1C0D-4B68-9B97-9AD681CED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6798" cy="4351338"/>
          </a:xfrm>
        </p:spPr>
        <p:txBody>
          <a:bodyPr/>
          <a:lstStyle/>
          <a:p>
            <a:pPr lvl="1"/>
            <a:r>
              <a:rPr lang="en-US" dirty="0"/>
              <a:t>Timer – count down from 10 minutes (1 minute intervals), then 30 sec. intervals after 4 minute warning, last minute should be in 10-15 sec. intervals.</a:t>
            </a:r>
          </a:p>
          <a:p>
            <a:pPr lvl="1"/>
            <a:r>
              <a:rPr lang="en-US" dirty="0"/>
              <a:t>Traffic cop – someone who is looking out for other boats </a:t>
            </a:r>
          </a:p>
          <a:p>
            <a:pPr lvl="1"/>
            <a:r>
              <a:rPr lang="en-US" dirty="0"/>
              <a:t>Jib trimmer – responds to skippers commands for jib trim (or luff)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3DA4EE-17F5-440B-AE12-8D962A4AA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675" y="1825625"/>
            <a:ext cx="5567680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1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36F5-1B99-4814-B5E0-6B65210F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Get out there 30-45 minutes or more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before your race start.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14D3B-1903-4562-AB07-80146EF2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8138" cy="4351338"/>
          </a:xfrm>
        </p:spPr>
        <p:txBody>
          <a:bodyPr/>
          <a:lstStyle/>
          <a:p>
            <a:pPr lvl="1"/>
            <a:r>
              <a:rPr lang="en-US" dirty="0"/>
              <a:t>Check wind conditions for your sail combination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Get a feel for the current – very important for Spring races</a:t>
            </a:r>
          </a:p>
          <a:p>
            <a:pPr lvl="2"/>
            <a:r>
              <a:rPr lang="en-US" dirty="0"/>
              <a:t>Sail by the buoy and observe</a:t>
            </a:r>
          </a:p>
          <a:p>
            <a:pPr lvl="2"/>
            <a:r>
              <a:rPr lang="en-US" dirty="0" err="1"/>
              <a:t>SailFlow</a:t>
            </a:r>
            <a:r>
              <a:rPr lang="en-US" dirty="0"/>
              <a:t> will give wind and </a:t>
            </a:r>
            <a:r>
              <a:rPr lang="en-US"/>
              <a:t>tide info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Sail the line to determine a favored end (usually pin end)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3C285-99E4-47DC-981F-51FB6F235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64" y="2042160"/>
            <a:ext cx="5436122" cy="40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1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E293-C024-32F7-84E3-FD8C68F9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at the Favored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A348-0AEB-AF00-AF22-4073656053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31DF7-5024-94D5-A756-033AED4158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Favored wind end results in a shorter distance to the windward mark.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Easiest way to find favored wind end is to go to the middle of the line and go head-to-wind.  The side your boat is pointed toward is favored end.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Favored end (or middle) might be the part of the line that gets you to the favored side of the course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28AB42-4C4B-D35D-6670-911D9C3C4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8" y="2617305"/>
            <a:ext cx="5100302" cy="31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3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BF89-A7FA-4600-9FC5-CD2456C0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12820"/>
            <a:ext cx="1072936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Be there – important to be in the first tier at the start</a:t>
            </a:r>
            <a:br>
              <a:rPr lang="en-US" sz="4000" b="1" dirty="0">
                <a:solidFill>
                  <a:schemeClr val="tx2"/>
                </a:solidFill>
              </a:rPr>
            </a:b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Concentrate on boat speed immediately after the start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F4B4D-DA42-4024-B40A-DCA07B724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F02F9-B199-4859-9589-665CA150C0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Keep it flat in the puffs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Sail trim is important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Have a person (tactician tell you about other boats)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Getting a good start is important as it pays to get to windward mark in the top three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3A140-600C-4879-8D63-86A8C8B2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C6B81-20E1-474B-9516-BFF7DECE44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574E6-F1AE-4D13-B292-5B46ADF11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3" t="38076" r="38167" b="25224"/>
          <a:stretch/>
        </p:blipFill>
        <p:spPr>
          <a:xfrm>
            <a:off x="6096000" y="2837467"/>
            <a:ext cx="4984056" cy="29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ABAD-7322-488E-A7C6-B2296A93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get a bad start be willing to go to Plan B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B247-D342-481B-929C-6AC8F9A4ED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Be sure to sail in clear air (and move to the favored side of the course)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Tack if necessary – be sure you can tack clear of other boats (OK to go behind them)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Stay calm but energized and have fun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158A4-2487-497C-BA59-842FF270B0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10087-9B67-42CA-A8C7-48F0DA862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3" t="18969" r="21583" b="8866"/>
          <a:stretch/>
        </p:blipFill>
        <p:spPr>
          <a:xfrm>
            <a:off x="6248824" y="1825625"/>
            <a:ext cx="5376205" cy="3742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AEA2A3-81E4-47FC-ADEE-E020BAC0C5A0}"/>
              </a:ext>
            </a:extLst>
          </p:cNvPr>
          <p:cNvSpPr txBox="1"/>
          <p:nvPr/>
        </p:nvSpPr>
        <p:spPr>
          <a:xfrm>
            <a:off x="7017470" y="5807631"/>
            <a:ext cx="433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Catalina 22 Nationals on the Columbia</a:t>
            </a:r>
          </a:p>
        </p:txBody>
      </p:sp>
    </p:spTree>
    <p:extLst>
      <p:ext uri="{BB962C8B-B14F-4D97-AF65-F5344CB8AC3E}">
        <p14:creationId xmlns:p14="http://schemas.microsoft.com/office/powerpoint/2010/main" val="159246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88C1-47E0-4942-BAD3-7B36EDCE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the Gap in the line</a:t>
            </a:r>
          </a:p>
        </p:txBody>
      </p:sp>
      <p:pic>
        <p:nvPicPr>
          <p:cNvPr id="1026" name="Picture 2" descr="Image result for diagrams of sailing starting">
            <a:extLst>
              <a:ext uri="{FF2B5EF4-FFF2-40B4-BE49-F238E27FC236}">
                <a16:creationId xmlns:a16="http://schemas.microsoft.com/office/drawing/2014/main" id="{EABA01BC-85BF-419D-AE3C-9E59BA70B5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47044"/>
            <a:ext cx="9448800" cy="52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56533-51ED-4252-9FF5-2D927B72B8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8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2355-A441-4697-A699-96E4B8FA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Know your rules and be willing to mix it up.  Most important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74519-80EB-4651-93E9-0B6BEA8A1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5160"/>
            <a:ext cx="4591878" cy="4351338"/>
          </a:xfrm>
        </p:spPr>
        <p:txBody>
          <a:bodyPr>
            <a:normAutofit fontScale="92500" lnSpcReduction="20000"/>
          </a:bodyPr>
          <a:lstStyle/>
          <a:p>
            <a:pPr lvl="0"/>
            <a:endParaRPr lang="en-US" dirty="0"/>
          </a:p>
          <a:p>
            <a:pPr lvl="1"/>
            <a:r>
              <a:rPr lang="en-US" dirty="0"/>
              <a:t>Rule 11 Windward boat has to keep clear of leeward boats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Rule 15 Must give boat room to keep clear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Barging – while there is no anti-barging rule, Rule 11 does apply and prevents the blue-boats from squeezing in below the mark.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Don’t hit the Race Committee boat (or starting buoy)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B33C6-AB3C-413F-925E-7E6BF78DA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70" y="1915160"/>
            <a:ext cx="3999230" cy="34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6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656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Getting a Good Start in a SYSCO Race Michael Morrissey, Merit 25 Fleet</vt:lpstr>
      <vt:lpstr>Basic Preparation for a good start</vt:lpstr>
      <vt:lpstr>Give each of your crew a responsibility for the Start</vt:lpstr>
      <vt:lpstr>Get out there 30-45 minutes or more  before your race start. </vt:lpstr>
      <vt:lpstr>Starting at the Favored End</vt:lpstr>
      <vt:lpstr>Be there – important to be in the first tier at the start  Concentrate on boat speed immediately after the start </vt:lpstr>
      <vt:lpstr>If you get a bad start be willing to go to Plan B </vt:lpstr>
      <vt:lpstr>Looking for the Gap in the line</vt:lpstr>
      <vt:lpstr>Know your rules and be willing to mix it up.  Most important are</vt:lpstr>
      <vt:lpstr>Important Rules at the Start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a Good Start in a SYSCO Race</dc:title>
  <dc:creator>Michael Morrissey</dc:creator>
  <cp:lastModifiedBy>Bruce Newton</cp:lastModifiedBy>
  <cp:revision>26</cp:revision>
  <dcterms:created xsi:type="dcterms:W3CDTF">2019-04-10T02:30:38Z</dcterms:created>
  <dcterms:modified xsi:type="dcterms:W3CDTF">2023-03-25T04:07:20Z</dcterms:modified>
</cp:coreProperties>
</file>